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11"/>
  </p:notesMasterIdLst>
  <p:sldIdLst>
    <p:sldId id="282" r:id="rId2"/>
    <p:sldId id="268" r:id="rId3"/>
    <p:sldId id="311" r:id="rId4"/>
    <p:sldId id="312" r:id="rId5"/>
    <p:sldId id="313" r:id="rId6"/>
    <p:sldId id="314" r:id="rId7"/>
    <p:sldId id="315" r:id="rId8"/>
    <p:sldId id="316" r:id="rId9"/>
    <p:sldId id="317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FF"/>
    <a:srgbClr val="006600"/>
    <a:srgbClr val="FF9900"/>
    <a:srgbClr val="CC0066"/>
    <a:srgbClr val="FF3300"/>
    <a:srgbClr val="CC0000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85932" autoAdjust="0"/>
  </p:normalViewPr>
  <p:slideViewPr>
    <p:cSldViewPr>
      <p:cViewPr>
        <p:scale>
          <a:sx n="66" d="100"/>
          <a:sy n="66" d="100"/>
        </p:scale>
        <p:origin x="-87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E3063ED5-14E5-4A6F-8778-C3973194F658}" type="datetimeFigureOut">
              <a:rPr lang="ru-RU"/>
              <a:pPr>
                <a:defRPr/>
              </a:pPr>
              <a:t>17.01.2017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77BFF2B4-2DAF-4CC8-82EE-8B4A524EEA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ая соединительная линия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" name="Прямая соединительная линия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4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Прямая соединительная линия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6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Овал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Овал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Овал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E396A-5893-4134-A4E2-9BA01E6AD5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C438158-FA5C-40C3-9E9D-4447FC8BC2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ая соединительная линия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" name="Прямая соединительная линия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Овал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Овал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Овал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Прямая соединительная линия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9610A1-A24F-41DF-B8B3-F21F764529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871B5-01C2-4A89-8B39-9095EB88CB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6AB53-6B18-4911-BAAE-6C9D43FDA0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A6488C0-6AB9-4BFD-966B-350164AA20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E5C94-3CF1-41A2-9504-FCA5F2F503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" name="Прямая соединительная линия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" name="Овал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D000F7C-B740-47E2-81D6-B24C0BD91F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" name="Овал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8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1" name="Прямая соединительная линия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8C58F10-356B-4770-9701-194849E06C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51174-FA2B-41D8-8E1A-972B82BF5C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DA2E7-BD91-4F83-89FD-5C5A8B038E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 smtClean="0">
                <a:solidFill>
                  <a:srgbClr val="FFFFFF"/>
                </a:solidFill>
                <a:cs typeface="+mn-cs"/>
              </a:defRPr>
            </a:lvl1pPr>
          </a:lstStyle>
          <a:p>
            <a:pPr>
              <a:defRPr/>
            </a:pPr>
            <a:fld id="{66DC8FA9-FD61-4035-9A4C-FC1E885280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93" r:id="rId2"/>
    <p:sldLayoutId id="2147484094" r:id="rId3"/>
    <p:sldLayoutId id="2147484091" r:id="rId4"/>
    <p:sldLayoutId id="2147484090" r:id="rId5"/>
    <p:sldLayoutId id="2147484095" r:id="rId6"/>
    <p:sldLayoutId id="2147484089" r:id="rId7"/>
    <p:sldLayoutId id="2147484096" r:id="rId8"/>
    <p:sldLayoutId id="2147484097" r:id="rId9"/>
    <p:sldLayoutId id="2147484088" r:id="rId10"/>
    <p:sldLayoutId id="214748408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Объект 2"/>
          <p:cNvSpPr>
            <a:spLocks noGrp="1"/>
          </p:cNvSpPr>
          <p:nvPr>
            <p:ph sz="quarter" idx="4294967295"/>
          </p:nvPr>
        </p:nvSpPr>
        <p:spPr>
          <a:xfrm>
            <a:off x="723900" y="476250"/>
            <a:ext cx="7385050" cy="5997575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ru-RU" sz="3200" smtClean="0">
                <a:solidFill>
                  <a:srgbClr val="FF0000"/>
                </a:solidFill>
                <a:latin typeface="Franklin Gothic Heavy" pitchFamily="34" charset="0"/>
              </a:rPr>
              <a:t>Конкурс педагогического мастерства – </a:t>
            </a:r>
          </a:p>
          <a:p>
            <a:pPr marL="0" indent="0" algn="ctr">
              <a:buFont typeface="Wingdings" pitchFamily="2" charset="2"/>
              <a:buNone/>
            </a:pPr>
            <a:endParaRPr lang="ru-RU" sz="3200" smtClean="0">
              <a:solidFill>
                <a:srgbClr val="FF0000"/>
              </a:solidFill>
              <a:latin typeface="Franklin Gothic Heavy" pitchFamily="34" charset="0"/>
            </a:endParaRPr>
          </a:p>
          <a:p>
            <a:pPr marL="0" indent="0" algn="ctr">
              <a:buFont typeface="Wingdings" pitchFamily="2" charset="2"/>
              <a:buNone/>
            </a:pPr>
            <a:r>
              <a:rPr lang="ru-RU" sz="3200" smtClean="0">
                <a:solidFill>
                  <a:srgbClr val="FF0000"/>
                </a:solidFill>
                <a:latin typeface="Franklin Gothic Heavy" pitchFamily="34" charset="0"/>
              </a:rPr>
              <a:t>это соревнование учителей в педагогическом профессионализме, в умении продемонстрировать свой педагогический стиль, раскрыть секреты своего педагогического мастерства, обнаружить необычное в традиционном.</a:t>
            </a:r>
          </a:p>
          <a:p>
            <a:pPr marL="0" indent="0" algn="ctr">
              <a:buFont typeface="Wingdings" pitchFamily="2" charset="2"/>
              <a:buNone/>
            </a:pPr>
            <a:endParaRPr lang="ru-RU" sz="4400" smtClean="0">
              <a:solidFill>
                <a:srgbClr val="FF0000"/>
              </a:solidFill>
              <a:latin typeface="Franklin Gothic Heavy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4294967295"/>
          </p:nvPr>
        </p:nvSpPr>
        <p:spPr>
          <a:xfrm>
            <a:off x="323850" y="341313"/>
            <a:ext cx="8443913" cy="6327775"/>
          </a:xfrm>
        </p:spPr>
        <p:txBody>
          <a:bodyPr>
            <a:normAutofit fontScale="47500" lnSpcReduction="20000"/>
          </a:bodyPr>
          <a:lstStyle/>
          <a:p>
            <a:pPr marL="0" indent="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200" b="1" i="1" dirty="0">
                <a:solidFill>
                  <a:schemeClr val="accent2">
                    <a:lumMod val="50000"/>
                  </a:schemeClr>
                </a:solidFill>
              </a:rPr>
              <a:t>Чем мотивированы учителя, принимающие участие в конкурсах профессионального мастерства</a:t>
            </a:r>
            <a:r>
              <a:rPr lang="ru-RU" sz="4200" b="1" i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</a:p>
          <a:p>
            <a:pPr marL="0" indent="0" algn="ctr" fontAlgn="auto">
              <a:spcAft>
                <a:spcPts val="0"/>
              </a:spcAft>
              <a:buFont typeface="Wingdings"/>
              <a:buNone/>
              <a:defRPr/>
            </a:pPr>
            <a:endParaRPr lang="ru-RU" sz="4200" b="1" i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200" b="1" i="1" dirty="0">
                <a:solidFill>
                  <a:srgbClr val="FF0000"/>
                </a:solidFill>
              </a:rPr>
              <a:t>1.	Чем больше участвуешь в конкурсах, тем больше баллов заработаешь для стимулирующей оплаты.</a:t>
            </a:r>
          </a:p>
          <a:p>
            <a:pPr marL="0" indent="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200" b="1" i="1" dirty="0">
                <a:solidFill>
                  <a:srgbClr val="FF0000"/>
                </a:solidFill>
              </a:rPr>
              <a:t>2.	Предстоящая аттестация. </a:t>
            </a:r>
          </a:p>
          <a:p>
            <a:pPr marL="0" indent="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200" b="1" i="1" dirty="0" smtClean="0">
                <a:solidFill>
                  <a:srgbClr val="FF0000"/>
                </a:solidFill>
              </a:rPr>
              <a:t>3.	Желание </a:t>
            </a:r>
            <a:r>
              <a:rPr lang="ru-RU" sz="4200" b="1" i="1" dirty="0">
                <a:solidFill>
                  <a:srgbClr val="FF0000"/>
                </a:solidFill>
              </a:rPr>
              <a:t>быть востребованным, услышанным, </a:t>
            </a:r>
            <a:r>
              <a:rPr lang="ru-RU" sz="4200" b="1" i="1" dirty="0" smtClean="0">
                <a:solidFill>
                  <a:srgbClr val="FF0000"/>
                </a:solidFill>
              </a:rPr>
              <a:t>  </a:t>
            </a:r>
          </a:p>
          <a:p>
            <a:pPr marL="0" indent="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200" b="1" i="1" dirty="0" smtClean="0">
                <a:solidFill>
                  <a:srgbClr val="FF0000"/>
                </a:solidFill>
              </a:rPr>
              <a:t>отмеченным</a:t>
            </a:r>
            <a:r>
              <a:rPr lang="ru-RU" sz="4200" b="1" i="1" dirty="0">
                <a:solidFill>
                  <a:srgbClr val="FF0000"/>
                </a:solidFill>
              </a:rPr>
              <a:t>.</a:t>
            </a:r>
          </a:p>
          <a:p>
            <a:pPr marL="0" indent="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200" b="1" i="1" dirty="0">
                <a:solidFill>
                  <a:srgbClr val="FF0000"/>
                </a:solidFill>
              </a:rPr>
              <a:t>4.	Хочется узнать интересное, быть примером ученикам.</a:t>
            </a:r>
          </a:p>
          <a:p>
            <a:pPr marL="0" indent="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200" b="1" i="1" dirty="0">
                <a:solidFill>
                  <a:srgbClr val="FF0000"/>
                </a:solidFill>
              </a:rPr>
              <a:t>5.	"Хочу не только для себя сделать, но и показать это всем, хочу получить оценку своему труду, хочу знать, в каком соку я "варюсь". </a:t>
            </a:r>
          </a:p>
          <a:p>
            <a:pPr marL="0" indent="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200" b="1" i="1" dirty="0">
                <a:solidFill>
                  <a:srgbClr val="FF0000"/>
                </a:solidFill>
              </a:rPr>
              <a:t>6.	Пообщаться со своими "конкурентами", т.е. набраться опыта.</a:t>
            </a:r>
          </a:p>
          <a:p>
            <a:pPr marL="0" indent="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200" b="1" i="1" dirty="0">
                <a:solidFill>
                  <a:srgbClr val="FF0000"/>
                </a:solidFill>
              </a:rPr>
              <a:t>7.	Считаю участие в конкурсах и проектах показателем уровня развития учителя, его профессионального становления.</a:t>
            </a:r>
          </a:p>
          <a:p>
            <a:pPr marL="0" indent="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200" b="1" i="1" dirty="0">
                <a:solidFill>
                  <a:srgbClr val="FF0000"/>
                </a:solidFill>
              </a:rPr>
              <a:t>8.	Мне это интересно, есть чем поделиться своим опытом с коллегами. </a:t>
            </a:r>
          </a:p>
          <a:p>
            <a:pPr marL="0" indent="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200" b="1" i="1" dirty="0">
                <a:solidFill>
                  <a:srgbClr val="FF0000"/>
                </a:solidFill>
              </a:rPr>
              <a:t>9.	Оценка своих сил и возможностей на конкурсе, своего профессионального уровня. </a:t>
            </a:r>
          </a:p>
          <a:p>
            <a:pPr marL="0" indent="0" fontAlgn="auto">
              <a:spcAft>
                <a:spcPts val="0"/>
              </a:spcAft>
              <a:buFont typeface="Wingdings"/>
              <a:buNone/>
              <a:defRPr/>
            </a:pPr>
            <a:endParaRPr lang="ru-RU" sz="40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692150"/>
            <a:ext cx="8496300" cy="59055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  <a:t/>
            </a:r>
            <a:b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</a:br>
            <a: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  <a:t/>
            </a:r>
            <a:b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</a:br>
            <a: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  <a:t/>
            </a:r>
            <a:b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</a:br>
            <a: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  <a:t/>
            </a:r>
            <a:b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</a:br>
            <a: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  <a:t/>
            </a:r>
            <a:b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</a:br>
            <a: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  <a:t/>
            </a:r>
            <a:b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</a:br>
            <a: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  <a:t/>
            </a:r>
            <a:b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</a:br>
            <a: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  <a:t/>
            </a:r>
            <a:b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</a:br>
            <a: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  <a:t/>
            </a:r>
            <a:b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</a:br>
            <a: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  <a:t/>
            </a:r>
            <a:b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</a:br>
            <a: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  <a:t>ПРИНЯВ РЕШЕНИЕ УЧАСТВОВАТЬ В ПРОФЕССИОНАЛЬНОМ КОНКУРСЕ, ПЕДАГОГ ДОЛЖЕН: </a:t>
            </a:r>
            <a:b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</a:br>
            <a: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  <a:t/>
            </a:r>
            <a:br>
              <a:rPr lang="ru-RU" sz="2800" cap="none" smtClean="0">
                <a:solidFill>
                  <a:srgbClr val="0070C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1.	УСТАНОВИТЬ КОНТАКТ С МЕТОДИСТОМ-КУРАТОРОМ КОНКУРСА;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2.	ОЗНАКОМИТЬСЯ С ДОКУМЕНТАМИ КОНКУРСА;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3.	ИЗУЧИТЬ ОПЫТ УЧАСТИЯ В КОНКУРСЕ ПОБЕДИТЕЛЕЙ И ЛАУРЕАТОВ ПРОШЛЫХ ЛЕТ;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4.	ВЗВЕШЕННО ОЦЕНИТЬ СОБСТВЕННЫЕ ВОЗМОЖНОСТИ УЧАСТИЯ: НЕ ПРЕУВЕЛИЧИВАТЬ ИХ, НО И НЕ УМАЛЯТЬ;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5.	ВЫБРАТЬ НОМИНАЦИЮ, ОЦЕНИТЬ НЕОБХОДИМОСТЬ ПОВЫШЕНИЯ ПЕДАГОГИЧЕСКОГО МАСТЕРСТВА ПО ВЫБРАННОЙ ТЕМЕ НОМИНАЦИИ;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endParaRPr lang="ru-RU" sz="2400" cap="none" smtClean="0">
              <a:solidFill>
                <a:srgbClr val="FF0000"/>
              </a:solidFill>
              <a:latin typeface="Franklin Gothic Demi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8642350" cy="65532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800" cap="none" smtClean="0">
                <a:solidFill>
                  <a:srgbClr val="FF0000"/>
                </a:solidFill>
                <a:latin typeface="Franklin Gothic Demi" pitchFamily="34" charset="0"/>
              </a:rPr>
              <a:t>6.	ПРОДУМАТЬ ОПТИМАЛЬНОЕ РАСПРЕДЕЛЕНИЕ ВРЕМЕНИ И СИЛ В ПРОЦЕССЕ КОНКУРСА; </a:t>
            </a:r>
            <a:br>
              <a:rPr lang="ru-RU" sz="28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800" cap="none" smtClean="0">
                <a:solidFill>
                  <a:srgbClr val="FF0000"/>
                </a:solidFill>
                <a:latin typeface="Franklin Gothic Demi" pitchFamily="34" charset="0"/>
              </a:rPr>
              <a:t>7.	СИСТЕМАТИЗИРОВАТЬ СВОИ МЕТОДИЧЕСКИЕ МАТЕРИАЛЫ, НЕОБХОДИМЫЕ ДЛЯ УЧАСТИЯ, </a:t>
            </a: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ВЫДЕЛИВ ИЗ НИХ АВТОРСКИЕ И ТВОРЧЕСКИЕ НАХОДКИ;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8.	ПОПЫТАТЬСЯ ПРИВЛЕЧЬ КОЛЛЕГ К ЗНАКОМСТВУ СО СВОИМ ПЕДАГОГИЧЕСКИМ ОПЫТОМ: ИХ МНЕНИЯ И СУЖДЕНИЯ (ОСОБЕННО КРИТИЧЕСКИЕ) ПОМОГУТ ПОСМОТРЕТЬ НА СЕБЯ СО СТОРОНЫ;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9.	НЕ ПРЕНЕБРЕГАТЬ ВОЗМОЖНОСТЯМИ МЕТОДИЧЕСКОЙ И ПСИХОЛОГИЧЕСКОЙ ПОДДЕРЖКИ;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10.	 ПРОДУМАТЬ СОСТАВ КОМАНДЫ ПОДДЕРЖКИ, НАЙТИ ТЕХ, КТО ОКАЗАЛ БЫ ПОМОЩЬ В ОФОРМЛЕНИИ МЕТОДИЧЕСКИХ И ДРУГИХ МАТЕРИАЛОВ.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endParaRPr lang="ru-RU" sz="2400" cap="none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476250"/>
            <a:ext cx="8496300" cy="604837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2600" cap="none" smtClean="0">
                <a:solidFill>
                  <a:srgbClr val="0070C0"/>
                </a:solidFill>
                <a:latin typeface="Franklin Gothic Demi" pitchFamily="34" charset="0"/>
              </a:rPr>
              <a:t>РАБОТАЯ НАД КОНКУРСНОЙ РАБОТОЙ, УЧИТЕЛЬ ДОЛЖЕН УМЕТЬ НАЙТИ: </a:t>
            </a:r>
            <a:r>
              <a:rPr lang="ru-RU" sz="2600" cap="none" smtClean="0">
                <a:solidFill>
                  <a:srgbClr val="0070C0"/>
                </a:solidFill>
                <a:latin typeface="Arial" charset="0"/>
              </a:rPr>
              <a:t/>
            </a:r>
            <a:br>
              <a:rPr lang="ru-RU" sz="2600" cap="none" smtClean="0">
                <a:solidFill>
                  <a:srgbClr val="0070C0"/>
                </a:solidFill>
                <a:latin typeface="Arial" charset="0"/>
              </a:rPr>
            </a:br>
            <a:r>
              <a:rPr lang="ru-RU" sz="2600" cap="none" smtClean="0">
                <a:solidFill>
                  <a:srgbClr val="0070C0"/>
                </a:solidFill>
                <a:latin typeface="Franklin Gothic Demi" pitchFamily="34" charset="0"/>
              </a:rPr>
              <a:t/>
            </a:r>
            <a:br>
              <a:rPr lang="ru-RU" sz="2600" cap="none" smtClean="0">
                <a:solidFill>
                  <a:srgbClr val="0070C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1.	СВОИ ПОДХОДЫ, ОТЛИЧНЫЕ ОТ ТРАДИЦИОННЫХ,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2.	ОПРЕДЕЛИТЬ И СФОРМУЛИРОВАТЬ СУЩНОСТЬ ОПЫТА, ВЕДУЩУЮ ИДЕЮ,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3.	ОПИСАТЬ СУЩНОСТЬ СОБСТВЕННОГО ОПЫТА,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4.	ОТРАЗИТЬ ФАКТОРЫ УСПЕШНОСТИ ПРЕДСТАВЛЯЕМОГО ОПЫТА,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5.	ОПРЕДЕЛЯТЬ ЦЕЛИ И ЗАДАЧИ,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6.	ОПИСАТЬ ТЕХНОЛОГИЮ, ПОСЛЕДОВАТЕЛЬНОСТЬ ДЕЙСТВИЙ,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7.	ПОКАЗАТЬ РЕЗУЛЬТАТИВНОСТЬ И ОБОЗНАЧИТЬ УСЛОВИЯ ЭФФЕКТИВНОСТИ,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8.	ПОКАЗАТЬ ЗА СЧЕТ ЧЕГО ВОЗМОЖНО ПОЛУЧЕНИЕ ВЫСОКИХ РЕЗУЛЬТАТОВ.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endParaRPr lang="ru-RU" sz="2400" cap="none" smtClean="0">
              <a:solidFill>
                <a:srgbClr val="FF0000"/>
              </a:solidFill>
              <a:latin typeface="Franklin Gothic Demi" pitchFamily="34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274638"/>
            <a:ext cx="8569325" cy="646747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3200" cap="none" smtClean="0">
                <a:solidFill>
                  <a:srgbClr val="0070C0"/>
                </a:solidFill>
                <a:latin typeface="Franklin Gothic Demi" pitchFamily="34" charset="0"/>
              </a:rPr>
              <a:t>КРИТЕРИИ ЗАЩИТЫ КОНКУРСНОЙ РАБОТЫ:</a:t>
            </a:r>
            <a:br>
              <a:rPr lang="ru-RU" sz="3200" cap="none" smtClean="0">
                <a:solidFill>
                  <a:srgbClr val="0070C0"/>
                </a:solidFill>
                <a:latin typeface="Franklin Gothic Demi" pitchFamily="34" charset="0"/>
              </a:rPr>
            </a:br>
            <a:r>
              <a:rPr lang="ru-RU" sz="3200" cap="none" smtClean="0">
                <a:solidFill>
                  <a:srgbClr val="FF0000"/>
                </a:solidFill>
                <a:latin typeface="Franklin Gothic Demi" pitchFamily="34" charset="0"/>
              </a:rPr>
              <a:t>1.	ГЛУБОКОЕ ЗНАНИЕ ПРЕДМЕТА; </a:t>
            </a:r>
            <a:br>
              <a:rPr lang="ru-RU" sz="32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3200" cap="none" smtClean="0">
                <a:solidFill>
                  <a:srgbClr val="FF0000"/>
                </a:solidFill>
                <a:latin typeface="Franklin Gothic Demi" pitchFamily="34" charset="0"/>
              </a:rPr>
              <a:t>2.	ГРАМОТНОЕ ИСПОЛЬЗОВАНИЕ СОВРЕМЕННЫХ СПОСОБОВ ПЕРЕДАЧИ ЗНАНИЙ;</a:t>
            </a:r>
            <a:br>
              <a:rPr lang="ru-RU" sz="32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3200" cap="none" smtClean="0">
                <a:solidFill>
                  <a:srgbClr val="FF0000"/>
                </a:solidFill>
                <a:latin typeface="Franklin Gothic Demi" pitchFamily="34" charset="0"/>
              </a:rPr>
              <a:t>3.	КОММУНИКАТИВНЫЕ СПОСОБНОСТИ;</a:t>
            </a:r>
            <a:br>
              <a:rPr lang="ru-RU" sz="32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3200" cap="none" smtClean="0">
                <a:solidFill>
                  <a:srgbClr val="FF0000"/>
                </a:solidFill>
                <a:latin typeface="Franklin Gothic Demi" pitchFamily="34" charset="0"/>
              </a:rPr>
              <a:t>4.	АКТЕРСКОЕ И ОРАТОРСКОЕ МАСТЕРСТВО; </a:t>
            </a:r>
            <a:br>
              <a:rPr lang="ru-RU" sz="32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3200" cap="none" smtClean="0">
                <a:solidFill>
                  <a:srgbClr val="FF0000"/>
                </a:solidFill>
                <a:latin typeface="Franklin Gothic Demi" pitchFamily="34" charset="0"/>
              </a:rPr>
              <a:t>5.	УМЕНИЕ ДОСТИГАТЬ РЕЗУЛЬТАТА В ЛЮБОЙ СИТУАЦИИ, ПРИ ЛЮБОМ УРОВНЕ ПОДГОТОВЛЕННОСТИ ДЕТЕЙ;</a:t>
            </a:r>
            <a:br>
              <a:rPr lang="ru-RU" sz="32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endParaRPr lang="ru-RU" sz="3200" cap="none" smtClean="0">
              <a:solidFill>
                <a:srgbClr val="FF0000"/>
              </a:solidFill>
              <a:latin typeface="Franklin Gothic Demi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-387350"/>
            <a:ext cx="8424863" cy="6840538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2700" cap="none" smtClean="0">
                <a:solidFill>
                  <a:srgbClr val="0070C0"/>
                </a:solidFill>
                <a:latin typeface="Franklin Gothic Demi" pitchFamily="34" charset="0"/>
              </a:rPr>
              <a:t>УЧАСТИЕ В КОНКУРСАХ ПЕДАГОГИЧЕСКОГО МАСТЕРСТВА ДАЕТ ВОЗМОЖНОСТЬ ПЕДАГОГУ: </a:t>
            </a:r>
            <a:br>
              <a:rPr lang="ru-RU" sz="2700" cap="none" smtClean="0">
                <a:solidFill>
                  <a:srgbClr val="0070C0"/>
                </a:solidFill>
                <a:latin typeface="Franklin Gothic Demi" pitchFamily="34" charset="0"/>
              </a:rPr>
            </a:br>
            <a:r>
              <a:rPr lang="ru-RU" sz="2700" cap="none" smtClean="0">
                <a:solidFill>
                  <a:srgbClr val="0070C0"/>
                </a:solidFill>
                <a:latin typeface="Arial" charset="0"/>
              </a:rPr>
              <a:t/>
            </a:r>
            <a:br>
              <a:rPr lang="ru-RU" sz="2700" cap="none" smtClean="0">
                <a:solidFill>
                  <a:srgbClr val="0070C0"/>
                </a:solidFill>
                <a:latin typeface="Arial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1. ПОВЫСИТЬ СВОЙ СОЦИАЛЬНЫЙ СТАТУС;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2. ИЗУЧИТЬ ОПЫТ КОЛЛЕГ;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3. РЕАЛИЗОВАТЬ СВОЙ ТВОРЧЕСКИЙ ПОТЕНЦИАЛ, ПРИОБЩИТЬСЯ К НАУЧНО-ИССЛЕДОВАТЕЛЬСКОЙ ДЕЯТЕЛЬНОСТИ;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4. РАЗВИТЬ СОБСТВЕННЫЕ КОММУНИКАТИВНЫЕ СПОСОБНОСТИ;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5. УСТАНОВИТЬ НОВЫЕ КОНТАКТЫ НА ПРОФЕССИОНАЛЬНОМ УРОВНЕ;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6. ОПУБЛИКОВАТЬ СВОИ МЕТОДИЧЕСКИЕ МАТЕРИАЛЫ В НАУЧНО-МЕТОДИЧЕСКИХ ИЗДАНИЯХ; </a:t>
            </a:r>
            <a:b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</a:br>
            <a:r>
              <a:rPr lang="ru-RU" sz="2400" cap="none" smtClean="0">
                <a:solidFill>
                  <a:srgbClr val="FF0000"/>
                </a:solidFill>
                <a:latin typeface="Franklin Gothic Demi" pitchFamily="34" charset="0"/>
              </a:rPr>
              <a:t>7. ПОВЫСИТЬ АВТОРИТЕТ В ПЕДАГОГИЧЕСКОМ И УЧЕНИЧЕСКОМ КОЛЛЕКТИВАХ, СОЦИУМЕ.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274638"/>
            <a:ext cx="8642350" cy="646747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4200" cap="none" smtClean="0">
                <a:solidFill>
                  <a:srgbClr val="FF0000"/>
                </a:solidFill>
                <a:latin typeface="Franklin Gothic Demi" pitchFamily="34" charset="0"/>
              </a:rPr>
              <a:t>КОНКУРСЫ ПЕДАГОГИЧЕСКОГО </a:t>
            </a:r>
            <a:r>
              <a:rPr lang="ru-RU" sz="4000" cap="none" smtClean="0">
                <a:solidFill>
                  <a:srgbClr val="FF0000"/>
                </a:solidFill>
                <a:latin typeface="Franklin Gothic Demi" pitchFamily="34" charset="0"/>
              </a:rPr>
              <a:t>МАСТЕРСТВА  ВСЕГДА </a:t>
            </a:r>
            <a:r>
              <a:rPr lang="ru-RU" sz="3600" cap="none" smtClean="0">
                <a:solidFill>
                  <a:srgbClr val="FF0000"/>
                </a:solidFill>
                <a:latin typeface="Franklin Gothic Demi" pitchFamily="34" charset="0"/>
              </a:rPr>
              <a:t>ПРЕДОСТАВЛЯЕТ ВОЗМОЖНОСТЬ ОБОГАТИТЬ СВОЙ ОПЫТ И ПОДЕЛИТЬСЯ СОБСТВЕННЫМИ ЦЕННЫМИ НАХОДКАМИ И ДОСТИЖЕНИЯМИ В ОБЛАСТИ ПРЕПОДАВАТЕЛЬСКОГО МАСТЕРСТВА, ОТКРЫТЬ В СЕБЕ ТУ ГЛУБИНУ ТВОРЧЕСКИХ СПОСОБНОСТЕЙ, О КОТОРОЙ, ВОЗМОЖНО, ВЫ САМИ НЕ ПОДОЗРЕВАЛИ</a:t>
            </a:r>
            <a:r>
              <a:rPr lang="ru-RU" sz="3600" cap="none" smtClean="0">
                <a:solidFill>
                  <a:srgbClr val="FF0000"/>
                </a:solidFill>
              </a:rPr>
              <a:t>!</a:t>
            </a:r>
            <a:r>
              <a:rPr lang="ru-RU" cap="none" smtClean="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274638"/>
            <a:ext cx="8569325" cy="437832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400" dirty="0">
                <a:solidFill>
                  <a:srgbClr val="FF0000"/>
                </a:solidFill>
                <a:latin typeface="Franklin Gothic Demi" pitchFamily="34" charset="0"/>
              </a:rPr>
              <a:t>Успехов, новых педагогических идей и находок, новых открытий Вам, уважаемые коллеги!!!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2221</TotalTime>
  <Words>451</Words>
  <Application>Microsoft Office PowerPoint</Application>
  <PresentationFormat>Экран (4:3)</PresentationFormat>
  <Paragraphs>22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9</vt:i4>
      </vt:variant>
    </vt:vector>
  </HeadingPairs>
  <TitlesOfParts>
    <vt:vector size="24" baseType="lpstr">
      <vt:lpstr>Arial</vt:lpstr>
      <vt:lpstr>Constantia</vt:lpstr>
      <vt:lpstr>Franklin Gothic Book</vt:lpstr>
      <vt:lpstr>Wingdings</vt:lpstr>
      <vt:lpstr>Wingdings 2</vt:lpstr>
      <vt:lpstr>Calibri</vt:lpstr>
      <vt:lpstr>Franklin Gothic Heavy</vt:lpstr>
      <vt:lpstr>Franklin Gothic Demi</vt:lpstr>
      <vt:lpstr>Эркер</vt:lpstr>
      <vt:lpstr>Эркер</vt:lpstr>
      <vt:lpstr>Эркер</vt:lpstr>
      <vt:lpstr>Эркер</vt:lpstr>
      <vt:lpstr>Эркер</vt:lpstr>
      <vt:lpstr>Эркер</vt:lpstr>
      <vt:lpstr>Эркер</vt:lpstr>
      <vt:lpstr>Слайд 1</vt:lpstr>
      <vt:lpstr>Слайд 2</vt:lpstr>
      <vt:lpstr>          ПРИНЯВ РЕШЕНИЕ УЧАСТВОВАТЬ В ПРОФЕССИОНАЛЬНОМ КОНКУРСЕ, ПЕДАГОГ ДОЛЖЕН:   1. УСТАНОВИТЬ КОНТАКТ С МЕТОДИСТОМ-КУРАТОРОМ КОНКУРСА;  2. ОЗНАКОМИТЬСЯ С ДОКУМЕНТАМИ КОНКУРСА;  3. ИЗУЧИТЬ ОПЫТ УЧАСТИЯ В КОНКУРСЕ ПОБЕДИТЕЛЕЙ И ЛАУРЕАТОВ ПРОШЛЫХ ЛЕТ;  4. ВЗВЕШЕННО ОЦЕНИТЬ СОБСТВЕННЫЕ ВОЗМОЖНОСТИ УЧАСТИЯ: НЕ ПРЕУВЕЛИЧИВАТЬ ИХ, НО И НЕ УМАЛЯТЬ;  5. ВЫБРАТЬ НОМИНАЦИЮ, ОЦЕНИТЬ НЕОБХОДИМОСТЬ ПОВЫШЕНИЯ ПЕДАГОГИЧЕСКОГО МАСТЕРСТВА ПО ВЫБРАННОЙ ТЕМЕ НОМИНАЦИИ;  </vt:lpstr>
      <vt:lpstr>6. ПРОДУМАТЬ ОПТИМАЛЬНОЕ РАСПРЕДЕЛЕНИЕ ВРЕМЕНИ И СИЛ В ПРОЦЕССЕ КОНКУРСА;  7. СИСТЕМАТИЗИРОВАТЬ СВОИ МЕТОДИЧЕСКИЕ МАТЕРИАЛЫ, НЕОБХОДИМЫЕ ДЛЯ УЧАСТИЯ, ВЫДЕЛИВ ИЗ НИХ АВТОРСКИЕ И ТВОРЧЕСКИЕ НАХОДКИ;  8. ПОПЫТАТЬСЯ ПРИВЛЕЧЬ КОЛЛЕГ К ЗНАКОМСТВУ СО СВОИМ ПЕДАГОГИЧЕСКИМ ОПЫТОМ: ИХ МНЕНИЯ И СУЖДЕНИЯ (ОСОБЕННО КРИТИЧЕСКИЕ) ПОМОГУТ ПОСМОТРЕТЬ НА СЕБЯ СО СТОРОНЫ;  9. НЕ ПРЕНЕБРЕГАТЬ ВОЗМОЖНОСТЯМИ МЕТОДИЧЕСКОЙ И ПСИХОЛОГИЧЕСКОЙ ПОДДЕРЖКИ;  10.  ПРОДУМАТЬ СОСТАВ КОМАНДЫ ПОДДЕРЖКИ, НАЙТИ ТЕХ, КТО ОКАЗАЛ БЫ ПОМОЩЬ В ОФОРМЛЕНИИ МЕТОДИЧЕСКИХ И ДРУГИХ МАТЕРИАЛОВ. </vt:lpstr>
      <vt:lpstr>РАБОТАЯ НАД КОНКУРСНОЙ РАБОТОЙ, УЧИТЕЛЬ ДОЛЖЕН УМЕТЬ НАЙТИ:   1. СВОИ ПОДХОДЫ, ОТЛИЧНЫЕ ОТ ТРАДИЦИОННЫХ,  2. ОПРЕДЕЛИТЬ И СФОРМУЛИРОВАТЬ СУЩНОСТЬ ОПЫТА, ВЕДУЩУЮ ИДЕЮ,  3. ОПИСАТЬ СУЩНОСТЬ СОБСТВЕННОГО ОПЫТА,  4. ОТРАЗИТЬ ФАКТОРЫ УСПЕШНОСТИ ПРЕДСТАВЛЯЕМОГО ОПЫТА,  5. ОПРЕДЕЛЯТЬ ЦЕЛИ И ЗАДАЧИ,  6. ОПИСАТЬ ТЕХНОЛОГИЮ, ПОСЛЕДОВАТЕЛЬНОСТЬ ДЕЙСТВИЙ,  7. ПОКАЗАТЬ РЕЗУЛЬТАТИВНОСТЬ И ОБОЗНАЧИТЬ УСЛОВИЯ ЭФФЕКТИВНОСТИ,  8. ПОКАЗАТЬ ЗА СЧЕТ ЧЕГО ВОЗМОЖНО ПОЛУЧЕНИЕ ВЫСОКИХ РЕЗУЛЬТАТОВ.  </vt:lpstr>
      <vt:lpstr>КРИТЕРИИ ЗАЩИТЫ КОНКУРСНОЙ РАБОТЫ: 1. ГЛУБОКОЕ ЗНАНИЕ ПРЕДМЕТА;  2. ГРАМОТНОЕ ИСПОЛЬЗОВАНИЕ СОВРЕМЕННЫХ СПОСОБОВ ПЕРЕДАЧИ ЗНАНИЙ; 3. КОММУНИКАТИВНЫЕ СПОСОБНОСТИ; 4. АКТЕРСКОЕ И ОРАТОРСКОЕ МАСТЕРСТВО;  5. УМЕНИЕ ДОСТИГАТЬ РЕЗУЛЬТАТА В ЛЮБОЙ СИТУАЦИИ, ПРИ ЛЮБОМ УРОВНЕ ПОДГОТОВЛЕННОСТИ ДЕТЕЙ; </vt:lpstr>
      <vt:lpstr>УЧАСТИЕ В КОНКУРСАХ ПЕДАГОГИЧЕСКОГО МАСТЕРСТВА ДАЕТ ВОЗМОЖНОСТЬ ПЕДАГОГУ:   1. ПОВЫСИТЬ СВОЙ СОЦИАЛЬНЫЙ СТАТУС;  2. ИЗУЧИТЬ ОПЫТ КОЛЛЕГ;  3. РЕАЛИЗОВАТЬ СВОЙ ТВОРЧЕСКИЙ ПОТЕНЦИАЛ, ПРИОБЩИТЬСЯ К НАУЧНО-ИССЛЕДОВАТЕЛЬСКОЙ ДЕЯТЕЛЬНОСТИ;  4. РАЗВИТЬ СОБСТВЕННЫЕ КОММУНИКАТИВНЫЕ СПОСОБНОСТИ;  5. УСТАНОВИТЬ НОВЫЕ КОНТАКТЫ НА ПРОФЕССИОНАЛЬНОМ УРОВНЕ;  6. ОПУБЛИКОВАТЬ СВОИ МЕТОДИЧЕСКИЕ МАТЕРИАЛЫ В НАУЧНО-МЕТОДИЧЕСКИХ ИЗДАНИЯХ;  7. ПОВЫСИТЬ АВТОРИТЕТ В ПЕДАГОГИЧЕСКОМ И УЧЕНИЧЕСКОМ КОЛЛЕКТИВАХ, СОЦИУМЕ.</vt:lpstr>
      <vt:lpstr>КОНКУРСЫ ПЕДАГОГИЧЕСКОГО МАСТЕРСТВА  ВСЕГДА ПРЕДОСТАВЛЯЕТ ВОЗМОЖНОСТЬ ОБОГАТИТЬ СВОЙ ОПЫТ И ПОДЕЛИТЬСЯ СОБСТВЕННЫМИ ЦЕННЫМИ НАХОДКАМИ И ДОСТИЖЕНИЯМИ В ОБЛАСТИ ПРЕПОДАВАТЕЛЬСКОГО МАСТЕРСТВА, ОТКРЫТЬ В СЕБЕ ТУ ГЛУБИНУ ТВОРЧЕСКИХ СПОСОБНОСТЕЙ, О КОТОРОЙ, ВОЗМОЖНО, ВЫ САМИ НЕ ПОДОЗРЕВАЛИ! </vt:lpstr>
      <vt:lpstr>УСПЕХОВ, НОВЫХ ПЕДАГОГИЧЕСКИХ ИДЕЙ И НАХОДОК, НОВЫХ ОТКРЫТИЙ ВАМ, УВАЖАЕМЫЕ КОЛЛЕГИ!!!</vt:lpstr>
    </vt:vector>
  </TitlesOfParts>
  <Company>URTISI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~</cp:lastModifiedBy>
  <cp:revision>141</cp:revision>
  <dcterms:created xsi:type="dcterms:W3CDTF">2011-08-18T13:52:20Z</dcterms:created>
  <dcterms:modified xsi:type="dcterms:W3CDTF">2017-01-17T06:00:20Z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TC100690461049</vt:lpwstr>
  </property>
</Properties>
</file>